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Fira Sans Extra Condensed Medium"/>
      <p:regular r:id="rId20"/>
      <p:bold r:id="rId21"/>
      <p:italic r:id="rId22"/>
      <p:boldItalic r:id="rId23"/>
    </p:embeddedFont>
    <p:embeddedFont>
      <p:font typeface="Roboto Condensed"/>
      <p:regular r:id="rId24"/>
      <p:bold r:id="rId25"/>
      <p:italic r:id="rId26"/>
      <p:boldItalic r:id="rId27"/>
    </p:embeddedFont>
    <p:embeddedFont>
      <p:font typeface="Roboto Condensed Light"/>
      <p:regular r:id="rId28"/>
      <p:bold r:id="rId29"/>
      <p:italic r:id="rId30"/>
      <p:boldItalic r:id="rId31"/>
    </p:embeddedFont>
    <p:embeddedFont>
      <p:font typeface="Proxima Nova Semibold"/>
      <p:regular r:id="rId32"/>
      <p:bold r:id="rId33"/>
      <p:boldItalic r:id="rId34"/>
    </p:embeddedFont>
    <p:embeddedFont>
      <p:font typeface="Exo 2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RobotoCondensed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RobotoCondensedLight-regular.fntdata"/><Relationship Id="rId27" Type="http://schemas.openxmlformats.org/officeDocument/2006/relationships/font" Target="fonts/Roboto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Light-boldItalic.fntdata"/><Relationship Id="rId30" Type="http://schemas.openxmlformats.org/officeDocument/2006/relationships/font" Target="fonts/RobotoCondensedLight-italic.fntdata"/><Relationship Id="rId11" Type="http://schemas.openxmlformats.org/officeDocument/2006/relationships/slide" Target="slides/slide6.xml"/><Relationship Id="rId33" Type="http://schemas.openxmlformats.org/officeDocument/2006/relationships/font" Target="fonts/ProximaNovaSemibold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Exo2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Exo2-italic.fntdata"/><Relationship Id="rId14" Type="http://schemas.openxmlformats.org/officeDocument/2006/relationships/slide" Target="slides/slide9.xml"/><Relationship Id="rId36" Type="http://schemas.openxmlformats.org/officeDocument/2006/relationships/font" Target="fonts/Exo2-bold.fntdata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38" Type="http://schemas.openxmlformats.org/officeDocument/2006/relationships/font" Target="fonts/Exo2-boldItalic.fntdata"/><Relationship Id="rId19" Type="http://schemas.openxmlformats.org/officeDocument/2006/relationships/font" Target="fonts/ProximaNova-boldItalic.fntdata"/><Relationship Id="rId18" Type="http://schemas.openxmlformats.org/officeDocument/2006/relationships/font" Target="fonts/ProximaNov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1bf284e52_0_15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1bf284e52_0_15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baafe93d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baafe93d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baafe93df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baafe93df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baafe93df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baafe93df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ddfae519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ddfae519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baafe93df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baafe93df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baafe93df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baafe93df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ddfae51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ddfae51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nkolban/esp32-snippets/blob/master/Documentation/BLE%20C%2B%2B%20Guide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Relationship Id="rId5" Type="http://schemas.openxmlformats.org/officeDocument/2006/relationships/image" Target="../media/image29.jpg"/><Relationship Id="rId6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freepik.com/free-photo/woman-using-smartphone-with-hologram_529452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happy-businesswoman-looking-camera-with-holding-pencil-diary_4858726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futuristic-technology-screen-interface_713670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portrait-smiling-man-holding-digital-tablet-looking-camera_4858723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smiling-bearded-man-holding-disposable-coffee-cup-while-opening-door_4857510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ortrait-pretty-woman-holding-laptop-looking-camera_4857534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motherboard-with-optical-fiber_5265873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businessman-holding-newspaper-smiling_1934767.htm#page=1&amp;query=black%20man%20in%20office%20freepik&amp;position=23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front-view-businessman-holding-high-tech-tablet_916918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happy-young-couple-exchanging-love-messages_2627335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multiracial-group-cheerful-coworkers_4989638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vector/technology-background-with-gradient-colors_2364158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smiling-businesspeople-team-sitting-around-table-meeting_3329216.htm#page=1&amp;query=meeting%20freepik&amp;position=2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vector/abstract-landing-pages-with-technology-devices_4238889.htm/?utm_source=slidesgo_template&amp;utm_medium=referral-link&amp;utm_campaign=sg_resources&amp;utm_content=freepik" TargetMode="External"/><Relationship Id="rId16" Type="http://schemas.openxmlformats.org/officeDocument/2006/relationships/hyperlink" Target="https://www.freepik.com/free-vector/blue-5g-concept-background_5269368.htm/?utm_source=slidesgo_template&amp;utm_medium=referral-link&amp;utm_campaign=sg_resources&amp;utm_content=freepik" TargetMode="External"/><Relationship Id="rId19" Type="http://schemas.openxmlformats.org/officeDocument/2006/relationships/hyperlink" Target="https://www.freepik.com/premium-photo/short-haired-business-woman-laughing_10351326.htm#page=1&amp;query=businesswoman%20freepik&amp;position=15/?utm_source=slidesgo_template&amp;utm_medium=referral-link&amp;utm_campaign=sg_resources&amp;utm_content=freepik" TargetMode="External"/><Relationship Id="rId18" Type="http://schemas.openxmlformats.org/officeDocument/2006/relationships/hyperlink" Target="https://www.flaticon.com/packs/big-data-85?word=technology%20freepik/?utm_source=slidesgo_template&amp;utm_medium=referral-link&amp;utm_campaign=sg_resources&amp;utm_content=flatic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Sphinx</a:t>
            </a:r>
            <a:endParaRPr/>
          </a:p>
        </p:txBody>
      </p:sp>
      <p:sp>
        <p:nvSpPr>
          <p:cNvPr id="148" name="Google Shape;148;p31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Keeps us safe</a:t>
            </a:r>
            <a:endParaRPr/>
          </a:p>
        </p:txBody>
      </p:sp>
      <p:cxnSp>
        <p:nvCxnSpPr>
          <p:cNvPr id="149" name="Google Shape;149;p31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725" y="375300"/>
            <a:ext cx="3390600" cy="339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ctrTitle"/>
          </p:nvPr>
        </p:nvSpPr>
        <p:spPr>
          <a:xfrm>
            <a:off x="1964851" y="148238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Gruppo FOS challenge</a:t>
            </a:r>
            <a:endParaRPr sz="3000"/>
          </a:p>
        </p:txBody>
      </p:sp>
      <p:grpSp>
        <p:nvGrpSpPr>
          <p:cNvPr id="156" name="Google Shape;156;p32"/>
          <p:cNvGrpSpPr/>
          <p:nvPr/>
        </p:nvGrpSpPr>
        <p:grpSpPr>
          <a:xfrm>
            <a:off x="1635937" y="909425"/>
            <a:ext cx="5872138" cy="2047425"/>
            <a:chOff x="3059787" y="1361975"/>
            <a:chExt cx="5872138" cy="2047425"/>
          </a:xfrm>
        </p:grpSpPr>
        <p:sp>
          <p:nvSpPr>
            <p:cNvPr id="157" name="Google Shape;157;p32"/>
            <p:cNvSpPr/>
            <p:nvPr/>
          </p:nvSpPr>
          <p:spPr>
            <a:xfrm>
              <a:off x="3059787" y="2463200"/>
              <a:ext cx="1486200" cy="9462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2"/>
            <p:cNvSpPr txBox="1"/>
            <p:nvPr/>
          </p:nvSpPr>
          <p:spPr>
            <a:xfrm>
              <a:off x="3087515" y="273996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ESP32</a:t>
              </a:r>
              <a:endParaRPr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7445725" y="2463200"/>
              <a:ext cx="1486200" cy="9462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2"/>
            <p:cNvSpPr txBox="1"/>
            <p:nvPr/>
          </p:nvSpPr>
          <p:spPr>
            <a:xfrm>
              <a:off x="7473486" y="273996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Receiver</a:t>
              </a:r>
              <a:endParaRPr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4478825" y="1361975"/>
              <a:ext cx="3055500" cy="833700"/>
            </a:xfrm>
            <a:prstGeom prst="snip2DiagRect">
              <a:avLst>
                <a:gd fmla="val 0" name="adj1"/>
                <a:gd fmla="val 16667" name="adj2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2" name="Google Shape;162;p32"/>
            <p:cNvCxnSpPr/>
            <p:nvPr/>
          </p:nvCxnSpPr>
          <p:spPr>
            <a:xfrm rot="5400000">
              <a:off x="3807675" y="1792100"/>
              <a:ext cx="611100" cy="584700"/>
            </a:xfrm>
            <a:prstGeom prst="bentConnector3">
              <a:avLst>
                <a:gd fmla="val -691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32"/>
            <p:cNvCxnSpPr/>
            <p:nvPr/>
          </p:nvCxnSpPr>
          <p:spPr>
            <a:xfrm>
              <a:off x="7611025" y="1829900"/>
              <a:ext cx="577800" cy="560100"/>
            </a:xfrm>
            <a:prstGeom prst="bentConnector3">
              <a:avLst>
                <a:gd fmla="val 99749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4" name="Google Shape;164;p32"/>
            <p:cNvSpPr txBox="1"/>
            <p:nvPr/>
          </p:nvSpPr>
          <p:spPr>
            <a:xfrm>
              <a:off x="5026617" y="1639741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Exo 2"/>
                  <a:ea typeface="Exo 2"/>
                  <a:cs typeface="Exo 2"/>
                  <a:sym typeface="Exo 2"/>
                </a:rPr>
                <a:t>DATA</a:t>
              </a:r>
              <a:endParaRPr b="1" sz="2000">
                <a:latin typeface="Exo 2"/>
                <a:ea typeface="Exo 2"/>
                <a:cs typeface="Exo 2"/>
                <a:sym typeface="Exo 2"/>
              </a:endParaRPr>
            </a:p>
          </p:txBody>
        </p:sp>
        <p:pic>
          <p:nvPicPr>
            <p:cNvPr id="165" name="Google Shape;16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9003" y="1543751"/>
              <a:ext cx="488700" cy="4886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32"/>
          <p:cNvSpPr txBox="1"/>
          <p:nvPr/>
        </p:nvSpPr>
        <p:spPr>
          <a:xfrm>
            <a:off x="3087450" y="2956850"/>
            <a:ext cx="296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-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Low Consumption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3087450" y="3782549"/>
            <a:ext cx="296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-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Automatization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8" name="Google Shape;168;p32"/>
          <p:cNvSpPr txBox="1"/>
          <p:nvPr/>
        </p:nvSpPr>
        <p:spPr>
          <a:xfrm>
            <a:off x="3087450" y="4608248"/>
            <a:ext cx="296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-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Multi-devices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3"/>
          <p:cNvGrpSpPr/>
          <p:nvPr/>
        </p:nvGrpSpPr>
        <p:grpSpPr>
          <a:xfrm>
            <a:off x="221011" y="1339943"/>
            <a:ext cx="1939180" cy="1544172"/>
            <a:chOff x="1136947" y="3135294"/>
            <a:chExt cx="794388" cy="792615"/>
          </a:xfrm>
        </p:grpSpPr>
        <p:sp>
          <p:nvSpPr>
            <p:cNvPr id="174" name="Google Shape;174;p33"/>
            <p:cNvSpPr/>
            <p:nvPr/>
          </p:nvSpPr>
          <p:spPr>
            <a:xfrm>
              <a:off x="1148819" y="3135294"/>
              <a:ext cx="782515" cy="792615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3"/>
            <p:cNvSpPr txBox="1"/>
            <p:nvPr/>
          </p:nvSpPr>
          <p:spPr>
            <a:xfrm>
              <a:off x="1136947" y="3359000"/>
              <a:ext cx="7887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ESP32</a:t>
              </a:r>
              <a:endParaRPr b="1" sz="25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sp>
        <p:nvSpPr>
          <p:cNvPr id="176" name="Google Shape;176;p33"/>
          <p:cNvSpPr txBox="1"/>
          <p:nvPr/>
        </p:nvSpPr>
        <p:spPr>
          <a:xfrm>
            <a:off x="78650" y="667525"/>
            <a:ext cx="2223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Input Data: photos</a:t>
            </a:r>
            <a:endParaRPr b="1" sz="20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77" name="Google Shape;177;p33"/>
          <p:cNvGrpSpPr/>
          <p:nvPr/>
        </p:nvGrpSpPr>
        <p:grpSpPr>
          <a:xfrm>
            <a:off x="2509268" y="2975937"/>
            <a:ext cx="1604704" cy="792615"/>
            <a:chOff x="2699668" y="1995364"/>
            <a:chExt cx="782515" cy="792615"/>
          </a:xfrm>
        </p:grpSpPr>
        <p:sp>
          <p:nvSpPr>
            <p:cNvPr id="178" name="Google Shape;178;p33"/>
            <p:cNvSpPr/>
            <p:nvPr/>
          </p:nvSpPr>
          <p:spPr>
            <a:xfrm flipH="1" rot="10800000">
              <a:off x="2699668" y="1995364"/>
              <a:ext cx="782515" cy="792615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3"/>
            <p:cNvSpPr txBox="1"/>
            <p:nvPr/>
          </p:nvSpPr>
          <p:spPr>
            <a:xfrm>
              <a:off x="2745475" y="2134875"/>
              <a:ext cx="690900" cy="51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Sleep</a:t>
              </a:r>
              <a:endParaRPr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180" name="Google Shape;180;p33"/>
          <p:cNvGrpSpPr/>
          <p:nvPr/>
        </p:nvGrpSpPr>
        <p:grpSpPr>
          <a:xfrm>
            <a:off x="6763766" y="1339962"/>
            <a:ext cx="1939170" cy="1544143"/>
            <a:chOff x="4207822" y="3135294"/>
            <a:chExt cx="789661" cy="792600"/>
          </a:xfrm>
        </p:grpSpPr>
        <p:sp>
          <p:nvSpPr>
            <p:cNvPr id="181" name="Google Shape;181;p33"/>
            <p:cNvSpPr/>
            <p:nvPr/>
          </p:nvSpPr>
          <p:spPr>
            <a:xfrm>
              <a:off x="4215083" y="3135294"/>
              <a:ext cx="782400" cy="7926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3"/>
            <p:cNvSpPr txBox="1"/>
            <p:nvPr/>
          </p:nvSpPr>
          <p:spPr>
            <a:xfrm>
              <a:off x="4207822" y="3359000"/>
              <a:ext cx="7887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Client</a:t>
              </a:r>
              <a:endParaRPr b="1" sz="25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sp>
        <p:nvSpPr>
          <p:cNvPr id="183" name="Google Shape;183;p33"/>
          <p:cNvSpPr txBox="1"/>
          <p:nvPr/>
        </p:nvSpPr>
        <p:spPr>
          <a:xfrm>
            <a:off x="4945578" y="3916175"/>
            <a:ext cx="1727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Automatic connection in range</a:t>
            </a:r>
            <a:endParaRPr sz="15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2559375" y="3916175"/>
            <a:ext cx="15045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Low consumption if no request</a:t>
            </a:r>
            <a:endParaRPr sz="15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85" name="Google Shape;185;p33"/>
          <p:cNvGrpSpPr/>
          <p:nvPr/>
        </p:nvGrpSpPr>
        <p:grpSpPr>
          <a:xfrm>
            <a:off x="5006920" y="2975925"/>
            <a:ext cx="1604702" cy="792600"/>
            <a:chOff x="2699668" y="1995379"/>
            <a:chExt cx="782400" cy="792600"/>
          </a:xfrm>
        </p:grpSpPr>
        <p:sp>
          <p:nvSpPr>
            <p:cNvPr id="186" name="Google Shape;186;p33"/>
            <p:cNvSpPr/>
            <p:nvPr/>
          </p:nvSpPr>
          <p:spPr>
            <a:xfrm flipH="1" rot="10800000">
              <a:off x="2699668" y="1995379"/>
              <a:ext cx="782400" cy="7926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3"/>
            <p:cNvSpPr txBox="1"/>
            <p:nvPr/>
          </p:nvSpPr>
          <p:spPr>
            <a:xfrm>
              <a:off x="2720818" y="2134879"/>
              <a:ext cx="740100" cy="51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Automatization</a:t>
              </a:r>
              <a:endParaRPr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sp>
        <p:nvSpPr>
          <p:cNvPr id="188" name="Google Shape;188;p33"/>
          <p:cNvSpPr/>
          <p:nvPr/>
        </p:nvSpPr>
        <p:spPr>
          <a:xfrm rot="2700000">
            <a:off x="4482168" y="1533114"/>
            <a:ext cx="1213820" cy="115781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/>
          <p:nvPr/>
        </p:nvSpPr>
        <p:spPr>
          <a:xfrm rot="2700000">
            <a:off x="4932593" y="1533114"/>
            <a:ext cx="1213820" cy="115781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/>
          <p:nvPr/>
        </p:nvSpPr>
        <p:spPr>
          <a:xfrm rot="2700000">
            <a:off x="5346818" y="1533114"/>
            <a:ext cx="1213820" cy="115781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33"/>
          <p:cNvGrpSpPr/>
          <p:nvPr/>
        </p:nvGrpSpPr>
        <p:grpSpPr>
          <a:xfrm>
            <a:off x="1244077" y="1273522"/>
            <a:ext cx="2541650" cy="1677000"/>
            <a:chOff x="4283902" y="1733247"/>
            <a:chExt cx="2541650" cy="1677000"/>
          </a:xfrm>
        </p:grpSpPr>
        <p:sp>
          <p:nvSpPr>
            <p:cNvPr id="192" name="Google Shape;192;p33"/>
            <p:cNvSpPr/>
            <p:nvPr/>
          </p:nvSpPr>
          <p:spPr>
            <a:xfrm rot="2700000">
              <a:off x="4515493" y="1992839"/>
              <a:ext cx="1213820" cy="1157817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 rot="2700000">
              <a:off x="4965918" y="1992839"/>
              <a:ext cx="1213820" cy="1157817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 rot="2700000">
              <a:off x="5380143" y="1992839"/>
              <a:ext cx="1213820" cy="1157817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578" y="1867676"/>
            <a:ext cx="488700" cy="48868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/>
          <p:nvPr/>
        </p:nvSpPr>
        <p:spPr>
          <a:xfrm rot="2700000">
            <a:off x="4017318" y="1533114"/>
            <a:ext cx="1213820" cy="115781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/>
          <p:nvPr/>
        </p:nvSpPr>
        <p:spPr>
          <a:xfrm rot="2700000">
            <a:off x="2740868" y="1533114"/>
            <a:ext cx="1213820" cy="115781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33"/>
          <p:cNvCxnSpPr>
            <a:stCxn id="174" idx="1"/>
            <a:endCxn id="178" idx="2"/>
          </p:cNvCxnSpPr>
          <p:nvPr/>
        </p:nvCxnSpPr>
        <p:spPr>
          <a:xfrm>
            <a:off x="1205091" y="2884115"/>
            <a:ext cx="1304100" cy="48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33"/>
          <p:cNvCxnSpPr>
            <a:stCxn id="181" idx="1"/>
            <a:endCxn id="186" idx="0"/>
          </p:cNvCxnSpPr>
          <p:nvPr/>
        </p:nvCxnSpPr>
        <p:spPr>
          <a:xfrm flipH="1">
            <a:off x="6611566" y="2884105"/>
            <a:ext cx="1130700" cy="48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33"/>
          <p:cNvSpPr txBox="1"/>
          <p:nvPr/>
        </p:nvSpPr>
        <p:spPr>
          <a:xfrm>
            <a:off x="6401350" y="667525"/>
            <a:ext cx="266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Consumer-grade devices</a:t>
            </a:r>
            <a:endParaRPr b="1" sz="1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ctrTitle"/>
          </p:nvPr>
        </p:nvSpPr>
        <p:spPr>
          <a:xfrm>
            <a:off x="2083200" y="2256000"/>
            <a:ext cx="4977600" cy="6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cxnSp>
        <p:nvCxnSpPr>
          <p:cNvPr id="206" name="Google Shape;206;p3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4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Optimisations</a:t>
            </a:r>
            <a:endParaRPr sz="3000"/>
          </a:p>
        </p:txBody>
      </p:sp>
      <p:sp>
        <p:nvSpPr>
          <p:cNvPr id="213" name="Google Shape;213;p35"/>
          <p:cNvSpPr txBox="1"/>
          <p:nvPr>
            <p:ph idx="4" type="ctrTitle"/>
          </p:nvPr>
        </p:nvSpPr>
        <p:spPr>
          <a:xfrm>
            <a:off x="5908800" y="2407340"/>
            <a:ext cx="26736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Configuration via bluetooth </a:t>
            </a:r>
            <a:endParaRPr sz="2000"/>
          </a:p>
        </p:txBody>
      </p:sp>
      <p:sp>
        <p:nvSpPr>
          <p:cNvPr id="214" name="Google Shape;214;p35"/>
          <p:cNvSpPr txBox="1"/>
          <p:nvPr>
            <p:ph type="ctrTitle"/>
          </p:nvPr>
        </p:nvSpPr>
        <p:spPr>
          <a:xfrm>
            <a:off x="1141100" y="2578350"/>
            <a:ext cx="15147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Callbacks</a:t>
            </a:r>
            <a:endParaRPr sz="2000"/>
          </a:p>
        </p:txBody>
      </p:sp>
      <p:sp>
        <p:nvSpPr>
          <p:cNvPr id="215" name="Google Shape;215;p35"/>
          <p:cNvSpPr txBox="1"/>
          <p:nvPr>
            <p:ph idx="2" type="ctrTitle"/>
          </p:nvPr>
        </p:nvSpPr>
        <p:spPr>
          <a:xfrm>
            <a:off x="3648150" y="1975688"/>
            <a:ext cx="18477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Usage of BLE</a:t>
            </a:r>
            <a:endParaRPr sz="2000"/>
          </a:p>
        </p:txBody>
      </p:sp>
      <p:cxnSp>
        <p:nvCxnSpPr>
          <p:cNvPr id="216" name="Google Shape;216;p35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5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5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35"/>
          <p:cNvGrpSpPr/>
          <p:nvPr/>
        </p:nvGrpSpPr>
        <p:grpSpPr>
          <a:xfrm>
            <a:off x="7067497" y="2010443"/>
            <a:ext cx="356193" cy="331116"/>
            <a:chOff x="-1951475" y="3597450"/>
            <a:chExt cx="295375" cy="291450"/>
          </a:xfrm>
        </p:grpSpPr>
        <p:sp>
          <p:nvSpPr>
            <p:cNvPr id="222" name="Google Shape;222;p35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35"/>
          <p:cNvSpPr txBox="1"/>
          <p:nvPr>
            <p:ph idx="1" type="subTitle"/>
          </p:nvPr>
        </p:nvSpPr>
        <p:spPr>
          <a:xfrm>
            <a:off x="1159850" y="3264850"/>
            <a:ext cx="14772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Reduces energy usage if none is connected</a:t>
            </a:r>
            <a:endParaRPr sz="1600"/>
          </a:p>
        </p:txBody>
      </p:sp>
      <p:sp>
        <p:nvSpPr>
          <p:cNvPr id="227" name="Google Shape;227;p35"/>
          <p:cNvSpPr txBox="1"/>
          <p:nvPr>
            <p:ph idx="1" type="subTitle"/>
          </p:nvPr>
        </p:nvSpPr>
        <p:spPr>
          <a:xfrm>
            <a:off x="6506950" y="3264850"/>
            <a:ext cx="14772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Changes the photo rate</a:t>
            </a:r>
            <a:endParaRPr sz="1600"/>
          </a:p>
        </p:txBody>
      </p:sp>
      <p:grpSp>
        <p:nvGrpSpPr>
          <p:cNvPr id="228" name="Google Shape;228;p35"/>
          <p:cNvGrpSpPr/>
          <p:nvPr/>
        </p:nvGrpSpPr>
        <p:grpSpPr>
          <a:xfrm>
            <a:off x="4432658" y="3668089"/>
            <a:ext cx="278692" cy="331130"/>
            <a:chOff x="-48233050" y="3569725"/>
            <a:chExt cx="252050" cy="299475"/>
          </a:xfrm>
        </p:grpSpPr>
        <p:sp>
          <p:nvSpPr>
            <p:cNvPr id="229" name="Google Shape;229;p35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3833400" y="2454125"/>
            <a:ext cx="1477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Reduces energy usage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33" name="Google Shape;233;p35"/>
          <p:cNvGrpSpPr/>
          <p:nvPr/>
        </p:nvGrpSpPr>
        <p:grpSpPr>
          <a:xfrm>
            <a:off x="1707411" y="1984300"/>
            <a:ext cx="369083" cy="357253"/>
            <a:chOff x="-59447250" y="3706150"/>
            <a:chExt cx="319000" cy="308775"/>
          </a:xfrm>
        </p:grpSpPr>
        <p:sp>
          <p:nvSpPr>
            <p:cNvPr id="234" name="Google Shape;234;p35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35"/>
          <p:cNvSpPr txBox="1"/>
          <p:nvPr/>
        </p:nvSpPr>
        <p:spPr>
          <a:xfrm>
            <a:off x="5717400" y="4820400"/>
            <a:ext cx="342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BLE optimisation C++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ctrTitle"/>
          </p:nvPr>
        </p:nvSpPr>
        <p:spPr>
          <a:xfrm>
            <a:off x="1893900" y="2256000"/>
            <a:ext cx="5356200" cy="6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  <p:cxnSp>
        <p:nvCxnSpPr>
          <p:cNvPr id="244" name="Google Shape;244;p36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6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That’s us!</a:t>
            </a:r>
            <a:endParaRPr sz="3000"/>
          </a:p>
        </p:txBody>
      </p:sp>
      <p:sp>
        <p:nvSpPr>
          <p:cNvPr id="251" name="Google Shape;251;p37"/>
          <p:cNvSpPr txBox="1"/>
          <p:nvPr>
            <p:ph idx="7" type="ctrTitle"/>
          </p:nvPr>
        </p:nvSpPr>
        <p:spPr>
          <a:xfrm>
            <a:off x="5047300" y="3407839"/>
            <a:ext cx="1793100" cy="7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Giulia Cramarossa</a:t>
            </a:r>
            <a:endParaRPr sz="2000"/>
          </a:p>
        </p:txBody>
      </p:sp>
      <p:sp>
        <p:nvSpPr>
          <p:cNvPr id="252" name="Google Shape;252;p37"/>
          <p:cNvSpPr txBox="1"/>
          <p:nvPr>
            <p:ph idx="2" type="ctrTitle"/>
          </p:nvPr>
        </p:nvSpPr>
        <p:spPr>
          <a:xfrm>
            <a:off x="2285750" y="1489306"/>
            <a:ext cx="1793100" cy="7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Claudio Vigliarolo</a:t>
            </a:r>
            <a:endParaRPr sz="2000"/>
          </a:p>
        </p:txBody>
      </p:sp>
      <p:sp>
        <p:nvSpPr>
          <p:cNvPr id="253" name="Google Shape;253;p37"/>
          <p:cNvSpPr txBox="1"/>
          <p:nvPr>
            <p:ph idx="3" type="ctrTitle"/>
          </p:nvPr>
        </p:nvSpPr>
        <p:spPr>
          <a:xfrm>
            <a:off x="2285750" y="3407826"/>
            <a:ext cx="1793100" cy="7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Michael Plotegher</a:t>
            </a:r>
            <a:endParaRPr sz="2000"/>
          </a:p>
        </p:txBody>
      </p:sp>
      <p:sp>
        <p:nvSpPr>
          <p:cNvPr id="254" name="Google Shape;254;p37"/>
          <p:cNvSpPr txBox="1"/>
          <p:nvPr>
            <p:ph idx="5" type="ctrTitle"/>
          </p:nvPr>
        </p:nvSpPr>
        <p:spPr>
          <a:xfrm>
            <a:off x="5047300" y="1489306"/>
            <a:ext cx="1793100" cy="7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Eugenio Berretta</a:t>
            </a:r>
            <a:endParaRPr sz="2000"/>
          </a:p>
        </p:txBody>
      </p:sp>
      <p:cxnSp>
        <p:nvCxnSpPr>
          <p:cNvPr id="255" name="Google Shape;255;p37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7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75" y="2930750"/>
            <a:ext cx="1285374" cy="170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75" y="1012225"/>
            <a:ext cx="1285374" cy="170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 rotWithShape="1">
          <a:blip r:embed="rId5">
            <a:alphaModFix/>
          </a:blip>
          <a:srcRect b="11182" l="0" r="0" t="0"/>
          <a:stretch/>
        </p:blipFill>
        <p:spPr>
          <a:xfrm>
            <a:off x="7188425" y="1012225"/>
            <a:ext cx="1285376" cy="17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3063" y="2933588"/>
            <a:ext cx="1276099" cy="1701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78150" y="993600"/>
            <a:ext cx="77877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000"/>
              <a:buChar char="■"/>
            </a:pPr>
            <a:r>
              <a:rPr lang="en" sz="1100"/>
              <a:t>&lt;a href="https://www.flaticon.com/free-icons/bluetooth" title="bluetooth icons"&gt;Bluetooth icons created by Bombasticon Studio - Flaticon&lt;/a&gt;</a:t>
            </a:r>
            <a:endParaRPr sz="1100"/>
          </a:p>
          <a:p>
            <a:pPr indent="-298450" lvl="0" marL="457200" rtl="0" algn="l">
              <a:spcBef>
                <a:spcPts val="30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&lt;a href="https://www.flaticon.com/free-icons/bluetooth" title="bluetooth icons"&gt;Bluetooth icons created by Freepik - Flaticon&lt;/a&gt;</a:t>
            </a:r>
            <a:endParaRPr sz="1100"/>
          </a:p>
          <a:p>
            <a:pPr indent="-298450" lvl="0" marL="457200" rtl="0" algn="l">
              <a:spcBef>
                <a:spcPts val="30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&lt;a href="https://www.flaticon.com/free-icons/bluetooth" title="bluetooth icons"&gt;Bluetooth icons created by Smashicons - Flaticon&lt;/a&gt;</a:t>
            </a:r>
            <a:endParaRPr sz="11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6" name="Google Shape;266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PHOTOS</a:t>
            </a:r>
            <a:endParaRPr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300"/>
              </a:spcBef>
              <a:spcAft>
                <a:spcPts val="0"/>
              </a:spcAft>
              <a:buSzPts val="1100"/>
              <a:buChar char="■"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Woman using smartphone with hologram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Happy businesswoman looking at camera with holding pencil and diary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Portrait of smiling man holding digital tablet looking at camera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Smiling bearded man holding disposable coffee cup while opening door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Portrait of pretty woman holding laptop looking at camera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Motherboard with optical fiber</a:t>
            </a:r>
            <a:endParaRPr sz="1100"/>
          </a:p>
          <a:p>
            <a:pPr indent="-292100" lvl="0" marL="45720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000"/>
              <a:buChar char="■"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9"/>
              </a:rPr>
              <a:t>Futuristic technology screen interface</a:t>
            </a:r>
            <a:endParaRPr sz="1100">
              <a:solidFill>
                <a:schemeClr val="hlink"/>
              </a:solidFill>
            </a:endParaRPr>
          </a:p>
          <a:p>
            <a:pPr indent="-292100" lvl="0" marL="45720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000"/>
              <a:buChar char="■"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10"/>
              </a:rPr>
              <a:t>Front view of businessman holding high tech tablet</a:t>
            </a:r>
            <a:endParaRPr sz="1100">
              <a:solidFill>
                <a:schemeClr val="hlink"/>
              </a:solidFill>
            </a:endParaRPr>
          </a:p>
          <a:p>
            <a:pPr indent="-292100" lvl="0" marL="45720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000"/>
              <a:buChar char="■"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11"/>
              </a:rPr>
              <a:t>Businessman holding the newspaper and smiling</a:t>
            </a:r>
            <a:endParaRPr sz="1100">
              <a:solidFill>
                <a:schemeClr val="hlink"/>
              </a:solidFill>
            </a:endParaRPr>
          </a:p>
          <a:p>
            <a:pPr indent="-292100" lvl="0" marL="457200" rtl="0" algn="l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000"/>
              <a:buChar char="■"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12"/>
              </a:rPr>
              <a:t>Multiracial group of cheerful coworkers</a:t>
            </a:r>
            <a:endParaRPr sz="1100"/>
          </a:p>
        </p:txBody>
      </p:sp>
      <p:sp>
        <p:nvSpPr>
          <p:cNvPr id="272" name="Google Shape;272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73" name="Google Shape;273;p3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300"/>
              </a:spcBef>
              <a:spcAft>
                <a:spcPts val="0"/>
              </a:spcAft>
              <a:buSzPts val="1100"/>
              <a:buChar char="■"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13"/>
              </a:rPr>
              <a:t>Happy young couple exchanging love messages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14"/>
              </a:rPr>
              <a:t>Smiling business people team sitting around the table in the meeting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VECTORS</a:t>
            </a:r>
            <a:endParaRPr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100"/>
              <a:buChar char="■"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15"/>
              </a:rPr>
              <a:t>Technology background with gradient colors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■"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16"/>
              </a:rPr>
              <a:t>Blue 5g concept background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■"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17"/>
              </a:rPr>
              <a:t>Abstract landing pages with technology devices</a:t>
            </a:r>
            <a:endParaRPr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PREMIUM ICONS</a:t>
            </a:r>
            <a:endParaRPr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■"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18"/>
              </a:rPr>
              <a:t>Big Data Icon pack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PREMIUM PHOTOS</a:t>
            </a:r>
            <a:endParaRPr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■"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19"/>
              </a:rPr>
              <a:t>Short haired business woman laughing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4" name="Google Shape;274;p3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